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2" r:id="rId4"/>
    <p:sldId id="260" r:id="rId5"/>
    <p:sldId id="289" r:id="rId6"/>
    <p:sldId id="274" r:id="rId7"/>
    <p:sldId id="290" r:id="rId8"/>
    <p:sldId id="291" r:id="rId9"/>
    <p:sldId id="276" r:id="rId10"/>
    <p:sldId id="292" r:id="rId11"/>
    <p:sldId id="293" r:id="rId12"/>
    <p:sldId id="294" r:id="rId13"/>
    <p:sldId id="295" r:id="rId14"/>
    <p:sldId id="296" r:id="rId15"/>
    <p:sldId id="259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63" r:id="rId25"/>
    <p:sldId id="261" r:id="rId26"/>
    <p:sldId id="262" r:id="rId27"/>
    <p:sldId id="272" r:id="rId28"/>
    <p:sldId id="275" r:id="rId29"/>
    <p:sldId id="277" r:id="rId30"/>
    <p:sldId id="278" r:id="rId31"/>
    <p:sldId id="280" r:id="rId32"/>
    <p:sldId id="298" r:id="rId33"/>
    <p:sldId id="299" r:id="rId34"/>
    <p:sldId id="300" r:id="rId35"/>
    <p:sldId id="301" r:id="rId36"/>
    <p:sldId id="281" r:id="rId37"/>
    <p:sldId id="279" r:id="rId38"/>
    <p:sldId id="303" r:id="rId39"/>
    <p:sldId id="282" r:id="rId40"/>
    <p:sldId id="283" r:id="rId41"/>
    <p:sldId id="285" r:id="rId42"/>
    <p:sldId id="284" r:id="rId43"/>
    <p:sldId id="287" r:id="rId44"/>
    <p:sldId id="288" r:id="rId45"/>
    <p:sldId id="297" r:id="rId46"/>
    <p:sldId id="258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-141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8. 1. 2018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8. 1. 2018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8. 1. 2018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8. 1. 2018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8. 1. 2018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8. 1. 2018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8. 1. 2018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Včelky\DSCF947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28860" y="173025"/>
            <a:ext cx="6715140" cy="1470025"/>
          </a:xfrm>
        </p:spPr>
        <p:txBody>
          <a:bodyPr>
            <a:normAutofit fontScale="90000"/>
          </a:bodyPr>
          <a:lstStyle/>
          <a:p>
            <a:r>
              <a:rPr lang="cs-CZ" b="1" u="sng" dirty="0" smtClean="0"/>
              <a:t>Hledání odolnějších včelstev</a:t>
            </a:r>
            <a:br>
              <a:rPr lang="cs-CZ" b="1" u="sng" dirty="0" smtClean="0"/>
            </a:br>
            <a:r>
              <a:rPr lang="cs-CZ" b="1" u="sng" dirty="0" smtClean="0"/>
              <a:t>nejen proti varroóze</a:t>
            </a:r>
            <a:endParaRPr lang="cs-CZ" b="1" u="sng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286248" y="6000768"/>
            <a:ext cx="4700598" cy="685808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Ing. Jan Peterek, 6.1.2018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Selekce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672174" y="1142984"/>
            <a:ext cx="3614734" cy="498317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 přírodě dochází k neustálým selekcím.</a:t>
            </a:r>
          </a:p>
          <a:p>
            <a:pPr>
              <a:buNone/>
            </a:pPr>
            <a:r>
              <a:rPr lang="cs-CZ" dirty="0" smtClean="0"/>
              <a:t>Tzv. Malá doba ledová musela představovat nemalý selekční tlak, musela přežívat pouze otužilá včelstva.</a:t>
            </a:r>
            <a:endParaRPr lang="cs-CZ" dirty="0"/>
          </a:p>
        </p:txBody>
      </p:sp>
      <p:pic>
        <p:nvPicPr>
          <p:cNvPr id="2050" name="Picture 2" descr="C:\Users\Honza\Desktop\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8"/>
            <a:ext cx="5710399" cy="4214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Selekce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600" dirty="0" smtClean="0"/>
              <a:t>Možná proto nám včelstva nyní tak dobře zimují, nyní neznáme úhyny na příliš nízké teploty, komu umřou včely v zimě, tak je to zpravidla na špatný zdravotní stav před zimou, což pak není úhyn díky mrazu, ale díky jiným negativním vlivům.</a:t>
            </a:r>
          </a:p>
          <a:p>
            <a:r>
              <a:rPr lang="cs-CZ" sz="2600" dirty="0" smtClean="0"/>
              <a:t>Vadí aktuální mírné zimy po globálním oteplení?</a:t>
            </a:r>
            <a:br>
              <a:rPr lang="cs-CZ" sz="2600" dirty="0" smtClean="0"/>
            </a:br>
            <a:r>
              <a:rPr lang="cs-CZ" sz="2600" dirty="0" smtClean="0"/>
              <a:t>Je potřeba opravdu přistoupit ke klíckování matek v zimním období, což je v posledních letech čím dál větší hit?</a:t>
            </a:r>
            <a:endParaRPr lang="cs-CZ" sz="2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Selekce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600" dirty="0" smtClean="0"/>
              <a:t>A nebo by došlo opět k selekci? Pokud plodování v zimním období znamená smrt, tak se vyselektují taková včelstva, která v zimě plodovat nebudou i přes vyšší teploty a nebo se vyselektují taková včelstva, která sice budou plodovat i v zimě, ale nebude jim to vadit.</a:t>
            </a:r>
          </a:p>
          <a:p>
            <a:r>
              <a:rPr lang="cs-CZ" sz="2600" dirty="0" smtClean="0"/>
              <a:t>Pokud slídivost a loupeže znamenají smrt pro loupeživá včelstva, tak stačí několik let a dojde opět k selekci</a:t>
            </a:r>
            <a:br>
              <a:rPr lang="cs-CZ" sz="2600" dirty="0" smtClean="0"/>
            </a:br>
            <a:r>
              <a:rPr lang="cs-CZ" sz="2600" dirty="0" smtClean="0"/>
              <a:t>a přežijou jen ta včelstva, která loupit nebudou.</a:t>
            </a:r>
          </a:p>
          <a:p>
            <a:r>
              <a:rPr lang="cs-CZ" sz="2600" dirty="0" smtClean="0"/>
              <a:t>Je lepší koncept selekci vypnout a odůvodňovat jí, že přišlo pro včelu něco nového a že by se s tím určitě nevyrovnala nebo to nechat na přírodě?</a:t>
            </a:r>
            <a:endParaRPr lang="cs-CZ" sz="2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Selekce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600" dirty="0" smtClean="0"/>
              <a:t>Budeme čekat 500 let, než dojde k dalšímu globálnímu ochlazení a včelstva samy od sebe přestanou v zimě plodovat a nebo to necháme na přírodě? Budeme čekat 500 let nebo 5000 let nebo 50 000 let?</a:t>
            </a:r>
            <a:endParaRPr lang="cs-CZ" sz="2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Selekce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600" dirty="0" smtClean="0"/>
              <a:t>Zpět k varroóze...</a:t>
            </a:r>
          </a:p>
          <a:p>
            <a:r>
              <a:rPr lang="cs-CZ" sz="2600" dirty="0" smtClean="0"/>
              <a:t>Na dalších stránkách následuje ukázka přirozené cesty a cesty s lidskými zásahy, nejprve pojďme na tu přirozenou cestu.</a:t>
            </a:r>
            <a:endParaRPr lang="cs-CZ" sz="2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onza\Desktop\1 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8806"/>
            <a:ext cx="6143636" cy="6849194"/>
          </a:xfrm>
          <a:prstGeom prst="rect">
            <a:avLst/>
          </a:prstGeom>
          <a:noFill/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378619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Přirozená selekce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Cesta přírody</a:t>
            </a:r>
            <a:br>
              <a:rPr lang="cs-CZ" sz="2800" dirty="0" smtClean="0"/>
            </a:br>
            <a:endParaRPr lang="cs-CZ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14282" y="6215082"/>
            <a:ext cx="178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Před rokem 1980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478632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Přirozená selekce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Cesta přírody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Selekce na varroózu (selekční tlak +/-90%)</a:t>
            </a:r>
            <a:endParaRPr lang="cs-CZ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85720" y="6215082"/>
            <a:ext cx="138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Rok +/- 1980</a:t>
            </a:r>
            <a:endParaRPr lang="cs-CZ" dirty="0"/>
          </a:p>
        </p:txBody>
      </p:sp>
      <p:pic>
        <p:nvPicPr>
          <p:cNvPr id="6146" name="Picture 2" descr="C:\Users\Honza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-1"/>
            <a:ext cx="6143636" cy="6849195"/>
          </a:xfrm>
          <a:prstGeom prst="rect">
            <a:avLst/>
          </a:prstGeom>
          <a:noFill/>
        </p:spPr>
      </p:pic>
      <p:cxnSp>
        <p:nvCxnSpPr>
          <p:cNvPr id="6" name="Přímá spojovací čára 5"/>
          <p:cNvCxnSpPr/>
          <p:nvPr/>
        </p:nvCxnSpPr>
        <p:spPr>
          <a:xfrm rot="5400000">
            <a:off x="180000" y="3428206"/>
            <a:ext cx="6858000" cy="15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Šipka doprava 10"/>
          <p:cNvSpPr/>
          <p:nvPr/>
        </p:nvSpPr>
        <p:spPr>
          <a:xfrm rot="10800000">
            <a:off x="4143372" y="2000240"/>
            <a:ext cx="4429156" cy="2857520"/>
          </a:xfrm>
          <a:prstGeom prst="rightArrow">
            <a:avLst/>
          </a:prstGeom>
          <a:noFill/>
          <a:ln w="44450">
            <a:solidFill>
              <a:schemeClr val="tx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nza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5" y="0"/>
            <a:ext cx="6143636" cy="6849194"/>
          </a:xfrm>
          <a:prstGeom prst="rect">
            <a:avLst/>
          </a:prstGeom>
          <a:noFill/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478632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Přirozená selekce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Cesta přírody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Selekce na varroózu (selekční tlak +/- 90%)</a:t>
            </a:r>
            <a:endParaRPr lang="cs-CZ" sz="2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85720" y="6215082"/>
            <a:ext cx="138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Rok +/- 1982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nza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5" y="0"/>
            <a:ext cx="6143636" cy="6849194"/>
          </a:xfrm>
          <a:prstGeom prst="rect">
            <a:avLst/>
          </a:prstGeom>
          <a:noFill/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478632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Přirozená selekce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Cesta přírody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Selekce na varroózu (selekční tlak +/- 90%)</a:t>
            </a:r>
            <a:endParaRPr lang="cs-CZ" sz="2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85720" y="6215082"/>
            <a:ext cx="138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Rok +/- 1984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onza\Deskto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-1"/>
            <a:ext cx="6143636" cy="6849195"/>
          </a:xfrm>
          <a:prstGeom prst="rect">
            <a:avLst/>
          </a:prstGeom>
          <a:noFill/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478632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Přirozená selekce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Cesta přírody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Selekce na varroózu (selekční tlak +/- 90%)</a:t>
            </a:r>
            <a:endParaRPr lang="cs-CZ" sz="2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85720" y="6215082"/>
            <a:ext cx="138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Rok +/- 1986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OBSAH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Příroda</a:t>
            </a:r>
          </a:p>
          <a:p>
            <a:r>
              <a:rPr lang="cs-CZ" dirty="0" smtClean="0"/>
              <a:t>Selekce</a:t>
            </a:r>
          </a:p>
          <a:p>
            <a:r>
              <a:rPr lang="cs-CZ" dirty="0" smtClean="0"/>
              <a:t>Zimní ošetřování jako zásadní chyba</a:t>
            </a:r>
          </a:p>
          <a:p>
            <a:r>
              <a:rPr lang="cs-CZ" dirty="0" smtClean="0"/>
              <a:t>Převrácená metodika ošetřování (pouze léto)</a:t>
            </a:r>
          </a:p>
          <a:p>
            <a:r>
              <a:rPr lang="cs-CZ" dirty="0" smtClean="0"/>
              <a:t>Osobní zkušenost s VSH a virovou náchylností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nza\Desktop\1 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2464" y="-1"/>
            <a:ext cx="6151535" cy="6858001"/>
          </a:xfrm>
          <a:prstGeom prst="rect">
            <a:avLst/>
          </a:prstGeom>
          <a:noFill/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6858000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Přirozená selekce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Cesta přírody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Selekce na varroózu (selekční tlak +/- 90%)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po zhruba 7mi letech od začátku problému</a:t>
            </a:r>
            <a:br>
              <a:rPr lang="cs-CZ" sz="2800" dirty="0" smtClean="0"/>
            </a:br>
            <a:r>
              <a:rPr lang="cs-CZ" sz="2800" dirty="0" smtClean="0"/>
              <a:t>-</a:t>
            </a:r>
            <a:br>
              <a:rPr lang="cs-CZ" sz="2800" dirty="0" smtClean="0"/>
            </a:br>
            <a:r>
              <a:rPr lang="cs-CZ" sz="2800" dirty="0" smtClean="0"/>
              <a:t>Pouze nepatrné snížení genetické diverzity (dokázáno věděcky)</a:t>
            </a:r>
            <a:br>
              <a:rPr lang="cs-CZ" sz="2800" dirty="0" smtClean="0"/>
            </a:br>
            <a:endParaRPr lang="cs-CZ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357158" y="6072206"/>
            <a:ext cx="138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Rok +/- 2007</a:t>
            </a:r>
            <a:endParaRPr lang="cs-CZ" dirty="0"/>
          </a:p>
        </p:txBody>
      </p:sp>
      <p:pic>
        <p:nvPicPr>
          <p:cNvPr id="11266" name="Picture 2" descr="C:\Users\Honza\Desktop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5" y="0"/>
            <a:ext cx="6143636" cy="6849194"/>
          </a:xfrm>
          <a:prstGeom prst="rect">
            <a:avLst/>
          </a:prstGeom>
          <a:noFill/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478632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Přirozená selekce</a:t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dirty="0" smtClean="0"/>
              <a:t>Cesta přírody</a:t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dirty="0" smtClean="0"/>
              <a:t>Selekce na DWV (selekční tlak +/- 70%)</a:t>
            </a:r>
            <a:endParaRPr lang="cs-CZ" sz="2400" dirty="0"/>
          </a:p>
        </p:txBody>
      </p:sp>
      <p:cxnSp>
        <p:nvCxnSpPr>
          <p:cNvPr id="5" name="Přímá spojovací čára 4"/>
          <p:cNvCxnSpPr/>
          <p:nvPr/>
        </p:nvCxnSpPr>
        <p:spPr>
          <a:xfrm rot="10800000">
            <a:off x="3000364" y="4786322"/>
            <a:ext cx="6143636" cy="15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Šipka doprava 11"/>
          <p:cNvSpPr/>
          <p:nvPr/>
        </p:nvSpPr>
        <p:spPr>
          <a:xfrm rot="5400000">
            <a:off x="3857620" y="1071546"/>
            <a:ext cx="4429156" cy="2857520"/>
          </a:xfrm>
          <a:prstGeom prst="rightArrow">
            <a:avLst/>
          </a:prstGeom>
          <a:noFill/>
          <a:ln w="44450">
            <a:solidFill>
              <a:schemeClr val="tx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357158" y="6072206"/>
            <a:ext cx="138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Rok +/- 2009</a:t>
            </a:r>
            <a:endParaRPr lang="cs-CZ" dirty="0"/>
          </a:p>
        </p:txBody>
      </p:sp>
      <p:pic>
        <p:nvPicPr>
          <p:cNvPr id="12290" name="Picture 2" descr="C:\Users\Honza\Desktop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-1"/>
            <a:ext cx="6143636" cy="6849195"/>
          </a:xfrm>
          <a:prstGeom prst="rect">
            <a:avLst/>
          </a:prstGeom>
          <a:noFill/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478632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Přirozená selekce</a:t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dirty="0" smtClean="0"/>
              <a:t>Cesta přírody</a:t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dirty="0" smtClean="0"/>
              <a:t>Selekce na DWV (selekční tlak +/- 70%)</a:t>
            </a:r>
            <a:endParaRPr lang="cs-CZ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357158" y="6072206"/>
            <a:ext cx="138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Rok +/- 2011</a:t>
            </a:r>
            <a:endParaRPr lang="cs-CZ" dirty="0"/>
          </a:p>
        </p:txBody>
      </p:sp>
      <p:pic>
        <p:nvPicPr>
          <p:cNvPr id="13314" name="Picture 2" descr="C:\Users\Honza\Desktop\1 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2465" y="0"/>
            <a:ext cx="6151535" cy="6858000"/>
          </a:xfrm>
          <a:prstGeom prst="rect">
            <a:avLst/>
          </a:prstGeom>
          <a:noFill/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592933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Přirozená selekce</a:t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dirty="0" smtClean="0"/>
              <a:t>Cesta přírody</a:t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dirty="0" smtClean="0"/>
              <a:t>Selekce na DWV (selekční tlak +/- 70%)</a:t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dirty="0" smtClean="0"/>
              <a:t> po zhruba čtyř letech od začátku problému</a:t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dirty="0" smtClean="0"/>
              <a:t>Takřka žádné snížení genetické diverzity</a:t>
            </a:r>
            <a:endParaRPr lang="cs-CZ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onza\Desktop\1 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8806"/>
            <a:ext cx="6143636" cy="684919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357158" y="6072206"/>
            <a:ext cx="178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Před rokem 1980</a:t>
            </a:r>
            <a:endParaRPr lang="cs-CZ" dirty="0"/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592933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Dosavadní nepřirozený</a:t>
            </a:r>
            <a:br>
              <a:rPr lang="cs-CZ" sz="2400" dirty="0" smtClean="0"/>
            </a:br>
            <a:r>
              <a:rPr lang="cs-CZ" sz="2400" dirty="0" smtClean="0"/>
              <a:t>vývoj</a:t>
            </a:r>
            <a:endParaRPr lang="cs-CZ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592933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Dosavadní nepřirozený</a:t>
            </a:r>
            <a:br>
              <a:rPr lang="cs-CZ" sz="2400" dirty="0" smtClean="0"/>
            </a:br>
            <a:r>
              <a:rPr lang="cs-CZ" sz="2400" dirty="0" smtClean="0"/>
              <a:t>vývoj</a:t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dirty="0" smtClean="0"/>
              <a:t> Pozastavení selekce na varroózu (selekční tlak +/- 90%)</a:t>
            </a:r>
            <a:endParaRPr lang="cs-CZ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7158" y="6072206"/>
            <a:ext cx="138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Rok +/- 1980</a:t>
            </a:r>
            <a:endParaRPr lang="cs-CZ" dirty="0"/>
          </a:p>
        </p:txBody>
      </p:sp>
      <p:pic>
        <p:nvPicPr>
          <p:cNvPr id="4099" name="Picture 3" descr="C:\Users\Honza\Desktop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5" y="0"/>
            <a:ext cx="6143636" cy="6849194"/>
          </a:xfrm>
          <a:prstGeom prst="rect">
            <a:avLst/>
          </a:prstGeom>
          <a:noFill/>
        </p:spPr>
      </p:pic>
      <p:cxnSp>
        <p:nvCxnSpPr>
          <p:cNvPr id="5" name="Přímá spojovací čára 4"/>
          <p:cNvCxnSpPr/>
          <p:nvPr/>
        </p:nvCxnSpPr>
        <p:spPr>
          <a:xfrm rot="5400000">
            <a:off x="180000" y="3428206"/>
            <a:ext cx="6858000" cy="15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Šipka doprava 5"/>
          <p:cNvSpPr/>
          <p:nvPr/>
        </p:nvSpPr>
        <p:spPr>
          <a:xfrm rot="10800000">
            <a:off x="4143372" y="2000240"/>
            <a:ext cx="4429156" cy="2857520"/>
          </a:xfrm>
          <a:prstGeom prst="rightArrow">
            <a:avLst/>
          </a:prstGeom>
          <a:noFill/>
          <a:ln w="44450">
            <a:solidFill>
              <a:schemeClr val="tx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592933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Dosavadní nepřirozený</a:t>
            </a:r>
            <a:br>
              <a:rPr lang="cs-CZ" sz="2400" dirty="0" smtClean="0"/>
            </a:br>
            <a:r>
              <a:rPr lang="cs-CZ" sz="2400" dirty="0" smtClean="0"/>
              <a:t>vývoj</a:t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dirty="0" smtClean="0"/>
              <a:t> Pozastavení selekce na varroózu (selekční tlak +/- 90%)</a:t>
            </a:r>
            <a:br>
              <a:rPr lang="cs-CZ" sz="2400" dirty="0" smtClean="0"/>
            </a:br>
            <a:r>
              <a:rPr lang="cs-CZ" sz="2400" dirty="0" smtClean="0"/>
              <a:t>a na DWV (selekční tlak +/- 70%)</a:t>
            </a:r>
            <a:endParaRPr lang="cs-CZ" sz="2400" dirty="0"/>
          </a:p>
        </p:txBody>
      </p:sp>
      <p:pic>
        <p:nvPicPr>
          <p:cNvPr id="5124" name="Picture 4" descr="C:\Users\Honza\Desktop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-1"/>
            <a:ext cx="6143636" cy="6849193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357158" y="6072206"/>
            <a:ext cx="1678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Rok +/- 2007</a:t>
            </a:r>
          </a:p>
          <a:p>
            <a:r>
              <a:rPr lang="cs-CZ" dirty="0" smtClean="0"/>
              <a:t>až do roku 2018</a:t>
            </a:r>
            <a:endParaRPr lang="cs-CZ" dirty="0"/>
          </a:p>
        </p:txBody>
      </p:sp>
      <p:cxnSp>
        <p:nvCxnSpPr>
          <p:cNvPr id="5" name="Přímá spojovací čára 4"/>
          <p:cNvCxnSpPr/>
          <p:nvPr/>
        </p:nvCxnSpPr>
        <p:spPr>
          <a:xfrm rot="10800000">
            <a:off x="3000364" y="4786322"/>
            <a:ext cx="6143636" cy="15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Šipka doprava 5"/>
          <p:cNvSpPr/>
          <p:nvPr/>
        </p:nvSpPr>
        <p:spPr>
          <a:xfrm rot="8100000">
            <a:off x="2875347" y="1233896"/>
            <a:ext cx="5801093" cy="2857520"/>
          </a:xfrm>
          <a:prstGeom prst="rightArrow">
            <a:avLst/>
          </a:prstGeom>
          <a:noFill/>
          <a:ln w="44450">
            <a:solidFill>
              <a:schemeClr val="tx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ovací čára 6"/>
          <p:cNvCxnSpPr/>
          <p:nvPr/>
        </p:nvCxnSpPr>
        <p:spPr>
          <a:xfrm rot="5400000">
            <a:off x="180000" y="3428206"/>
            <a:ext cx="6858000" cy="1588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557214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Blíží se další selekční tlaky související s varroózou,</a:t>
            </a:r>
            <a:br>
              <a:rPr lang="cs-CZ" sz="2400" dirty="0" smtClean="0"/>
            </a:br>
            <a:r>
              <a:rPr lang="cs-CZ" sz="2400" dirty="0" smtClean="0"/>
              <a:t>například VDV (Varroa Destructor Virus),</a:t>
            </a:r>
            <a:br>
              <a:rPr lang="cs-CZ" sz="2400" dirty="0" smtClean="0"/>
            </a:br>
            <a:r>
              <a:rPr lang="cs-CZ" sz="2400" dirty="0" smtClean="0"/>
              <a:t>co by se stalo, kdyby měl stejný selekční tlak jako DWV (virus deformovaných křídel)?</a:t>
            </a:r>
            <a:endParaRPr lang="cs-CZ" sz="2400" dirty="0"/>
          </a:p>
        </p:txBody>
      </p:sp>
      <p:pic>
        <p:nvPicPr>
          <p:cNvPr id="14338" name="Picture 2" descr="C:\Users\Honza\Desktop\vd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632" y="0"/>
            <a:ext cx="61214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onza\Desktop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2465" y="0"/>
            <a:ext cx="6151535" cy="6858000"/>
          </a:xfrm>
          <a:prstGeom prst="rect">
            <a:avLst/>
          </a:prstGeom>
          <a:noFill/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5929330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Hypotetický nepřirozený</a:t>
            </a:r>
            <a:br>
              <a:rPr lang="cs-CZ" sz="2400" dirty="0" smtClean="0"/>
            </a:br>
            <a:r>
              <a:rPr lang="cs-CZ" sz="2400" dirty="0" smtClean="0"/>
              <a:t>vývoj po 3. selekčním tlaku na VDV (selekční tlak +/- 70% jako u DWV)</a:t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b="1" dirty="0" smtClean="0"/>
              <a:t>Potřeba 3D grafu (převedení z 3D na 2D graf)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b="1" dirty="0" smtClean="0"/>
              <a:t>Druhové ohrožení včely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-</a:t>
            </a:r>
            <a:br>
              <a:rPr lang="cs-CZ" sz="2400" dirty="0" smtClean="0"/>
            </a:br>
            <a:r>
              <a:rPr lang="cs-CZ" sz="2400" dirty="0" smtClean="0"/>
              <a:t>Dovolíme to?</a:t>
            </a:r>
            <a:endParaRPr lang="cs-CZ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z toho ven?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28596" y="1571612"/>
            <a:ext cx="85625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2400" dirty="0" smtClean="0"/>
              <a:t>Zrušení povinnosti podzimní aplikace</a:t>
            </a:r>
          </a:p>
          <a:p>
            <a:pPr marL="342900" indent="-342900">
              <a:buAutoNum type="arabicParenR"/>
            </a:pPr>
            <a:r>
              <a:rPr lang="cs-CZ" sz="2400" dirty="0" smtClean="0"/>
              <a:t>Následná změna prováděných aplikacích a přístupu ke včelám </a:t>
            </a:r>
          </a:p>
          <a:p>
            <a:pPr marL="342900" indent="-342900">
              <a:buAutoNum type="arabicParenR" startAt="3"/>
            </a:pPr>
            <a:r>
              <a:rPr lang="cs-CZ" sz="2400" dirty="0" smtClean="0"/>
              <a:t>Odhalení odolnějších včelstev a jejich rozchov, tak aby zde bylo</a:t>
            </a:r>
          </a:p>
          <a:p>
            <a:pPr marL="342900" indent="-342900"/>
            <a:r>
              <a:rPr lang="cs-CZ" sz="2400" dirty="0" smtClean="0"/>
              <a:t>	do několika let min. 15% přirozeně odolných včelstev vůči</a:t>
            </a:r>
          </a:p>
          <a:p>
            <a:pPr marL="342900" indent="-342900"/>
            <a:r>
              <a:rPr lang="cs-CZ" sz="2400" dirty="0" smtClean="0"/>
              <a:t>	varroóze a DWV, abychom se po případném příchodu dalšího</a:t>
            </a:r>
          </a:p>
          <a:p>
            <a:pPr marL="342900" indent="-342900"/>
            <a:r>
              <a:rPr lang="cs-CZ" sz="2400" dirty="0" smtClean="0"/>
              <a:t>	selekčního tlaku nedostali pod 5%. A 15%, to je 100 000 včelstev</a:t>
            </a:r>
            <a:endParaRPr lang="cs-CZ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Důvod přednášky, důvod hledání odolnějších včelstev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 smtClean="0"/>
              <a:t>Situace se v našem pěkném oboru za poslední léta výrazně zhoršila, takovou situaci za dob moderního včelaření nepamatujeme</a:t>
            </a:r>
          </a:p>
          <a:p>
            <a:r>
              <a:rPr lang="cs-CZ" sz="2800" dirty="0" smtClean="0"/>
              <a:t>Zhoršující se situaci řešíme častějšími a pečlivějšími našimi zásahy. Pakliže nalezneme propracovanou metodiku ošetřování včelstev především vůči varroóze, dojde konečně ke zlepšení a k dlouhodobé udržitelnosti? A nebo si uvědomíme, že i přesto, že jsme my lidé roztáhli varroózu po celé planetě je pouze na včele, aby se s ní sama vypořádala, vytvořila si rovnováhu a našla si sama cestu k dlouhodobé udržitelnosti?</a:t>
            </a:r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onza\Desktop\x kopi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26"/>
            <a:ext cx="9144000" cy="6429374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6643702" y="5357826"/>
            <a:ext cx="206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(Povinnost) aplikace</a:t>
            </a:r>
            <a:endParaRPr lang="cs-CZ" dirty="0"/>
          </a:p>
        </p:txBody>
      </p:sp>
      <p:cxnSp>
        <p:nvCxnSpPr>
          <p:cNvPr id="15" name="Přímá spojovací šipka 14"/>
          <p:cNvCxnSpPr/>
          <p:nvPr/>
        </p:nvCxnSpPr>
        <p:spPr>
          <a:xfrm rot="16200000" flipH="1">
            <a:off x="1857356" y="1500174"/>
            <a:ext cx="857256" cy="8572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rot="10800000">
            <a:off x="6429388" y="4857760"/>
            <a:ext cx="1071570" cy="4286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000100" y="1130842"/>
            <a:ext cx="175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Rozchov včelstev</a:t>
            </a:r>
            <a:endParaRPr lang="cs-CZ" dirty="0"/>
          </a:p>
        </p:txBody>
      </p:sp>
      <p:cxnSp>
        <p:nvCxnSpPr>
          <p:cNvPr id="26" name="Přímá spojovací šipka 25"/>
          <p:cNvCxnSpPr/>
          <p:nvPr/>
        </p:nvCxnSpPr>
        <p:spPr>
          <a:xfrm rot="10800000" flipV="1">
            <a:off x="6357950" y="2214554"/>
            <a:ext cx="1000132" cy="5715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6715140" y="1857364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Úhyny včelstev</a:t>
            </a:r>
            <a:endParaRPr lang="cs-CZ" dirty="0"/>
          </a:p>
        </p:txBody>
      </p:sp>
      <p:sp>
        <p:nvSpPr>
          <p:cNvPr id="34" name="Nadpis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Aktuální situace -</a:t>
            </a:r>
            <a:r>
              <a:rPr lang="en-US" sz="3600" dirty="0" smtClean="0"/>
              <a:t>&gt;</a:t>
            </a:r>
            <a:r>
              <a:rPr lang="cs-CZ" sz="3600" dirty="0" smtClean="0"/>
              <a:t> </a:t>
            </a:r>
            <a:r>
              <a:rPr lang="cs-CZ" sz="3600" b="1" dirty="0" smtClean="0">
                <a:solidFill>
                  <a:srgbClr val="FF0000"/>
                </a:solidFill>
              </a:rPr>
              <a:t>podzimní, zimní aplikace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onza\Desktop\x kopi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26"/>
            <a:ext cx="9144000" cy="6429374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6643702" y="5357826"/>
            <a:ext cx="206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(Povinnost) aplikace</a:t>
            </a:r>
            <a:endParaRPr lang="cs-CZ" dirty="0"/>
          </a:p>
        </p:txBody>
      </p:sp>
      <p:cxnSp>
        <p:nvCxnSpPr>
          <p:cNvPr id="15" name="Přímá spojovací šipka 14"/>
          <p:cNvCxnSpPr/>
          <p:nvPr/>
        </p:nvCxnSpPr>
        <p:spPr>
          <a:xfrm rot="16200000" flipH="1">
            <a:off x="1857356" y="1500174"/>
            <a:ext cx="857256" cy="8572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rot="10800000">
            <a:off x="6429388" y="4857760"/>
            <a:ext cx="1071570" cy="4286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000100" y="1130842"/>
            <a:ext cx="175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Rozchov včelstev</a:t>
            </a:r>
            <a:endParaRPr lang="cs-CZ" dirty="0"/>
          </a:p>
        </p:txBody>
      </p:sp>
      <p:cxnSp>
        <p:nvCxnSpPr>
          <p:cNvPr id="26" name="Přímá spojovací šipka 25"/>
          <p:cNvCxnSpPr/>
          <p:nvPr/>
        </p:nvCxnSpPr>
        <p:spPr>
          <a:xfrm rot="10800000" flipV="1">
            <a:off x="6357950" y="2214554"/>
            <a:ext cx="1000132" cy="5715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6715140" y="1857364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Úhyny včelstev</a:t>
            </a:r>
            <a:endParaRPr lang="cs-CZ" dirty="0"/>
          </a:p>
        </p:txBody>
      </p:sp>
      <p:sp>
        <p:nvSpPr>
          <p:cNvPr id="32" name="Nadpis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Aktuální situace -</a:t>
            </a:r>
            <a:r>
              <a:rPr lang="en-US" sz="3600" dirty="0" smtClean="0"/>
              <a:t>&gt;</a:t>
            </a:r>
            <a:r>
              <a:rPr lang="cs-CZ" sz="3600" dirty="0" smtClean="0"/>
              <a:t> </a:t>
            </a:r>
            <a:r>
              <a:rPr lang="cs-CZ" sz="3600" b="1" dirty="0" smtClean="0">
                <a:solidFill>
                  <a:srgbClr val="FF0000"/>
                </a:solidFill>
              </a:rPr>
              <a:t>zvyšování zásahů</a:t>
            </a:r>
            <a:endParaRPr lang="cs-CZ" sz="3600" b="1" dirty="0">
              <a:solidFill>
                <a:srgbClr val="FF0000"/>
              </a:solidFill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rot="16200000" flipV="1">
            <a:off x="4536293" y="6393665"/>
            <a:ext cx="785794" cy="14287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5000628" y="6417254"/>
            <a:ext cx="285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Další zásahy </a:t>
            </a:r>
            <a:r>
              <a:rPr lang="cs-CZ" sz="1400" dirty="0" smtClean="0"/>
              <a:t>(chemie, klíckování)</a:t>
            </a:r>
            <a:endParaRPr lang="cs-CZ" sz="1400" dirty="0"/>
          </a:p>
        </p:txBody>
      </p:sp>
      <p:cxnSp>
        <p:nvCxnSpPr>
          <p:cNvPr id="16" name="Přímá spojovací šipka 15"/>
          <p:cNvCxnSpPr/>
          <p:nvPr/>
        </p:nvCxnSpPr>
        <p:spPr>
          <a:xfrm>
            <a:off x="928662" y="3500438"/>
            <a:ext cx="1143008" cy="14287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rot="16200000" flipH="1">
            <a:off x="3714744" y="1357297"/>
            <a:ext cx="642943" cy="714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rot="5400000">
            <a:off x="4607721" y="1321581"/>
            <a:ext cx="642942" cy="14287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4929190" y="773652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Aplikace </a:t>
            </a:r>
            <a:r>
              <a:rPr lang="cs-CZ" sz="1400" dirty="0" smtClean="0"/>
              <a:t>(chemie, teplo, ultrazvuk, aj.)</a:t>
            </a:r>
            <a:endParaRPr lang="cs-CZ" sz="1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357158" y="3143248"/>
            <a:ext cx="96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Aplikace</a:t>
            </a:r>
            <a:endParaRPr lang="cs-CZ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3101645" y="714356"/>
            <a:ext cx="13274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Zootechnika</a:t>
            </a:r>
          </a:p>
          <a:p>
            <a:r>
              <a:rPr lang="cs-CZ" sz="1400" dirty="0" smtClean="0"/>
              <a:t>Trubčina</a:t>
            </a:r>
          </a:p>
          <a:p>
            <a:r>
              <a:rPr lang="cs-CZ" sz="1400" dirty="0" smtClean="0"/>
              <a:t>Oddělky</a:t>
            </a:r>
          </a:p>
          <a:p>
            <a:r>
              <a:rPr lang="cs-CZ" sz="1400" dirty="0" smtClean="0"/>
              <a:t>Přemetení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Co je tedy špatně na stávající metodice?</a:t>
            </a:r>
            <a:endParaRPr lang="cs-CZ" sz="3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1472" y="1857364"/>
            <a:ext cx="835004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Podzimní a zimní aplikace způsobuje ztrátu jakéhokoliv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správného výběru plemenného včelstva na jaře (i v létě).</a:t>
            </a:r>
          </a:p>
          <a:p>
            <a:endParaRPr lang="cs-CZ" sz="2400" b="1" dirty="0" smtClean="0">
              <a:solidFill>
                <a:srgbClr val="FF0000"/>
              </a:solidFill>
            </a:endParaRPr>
          </a:p>
          <a:p>
            <a:r>
              <a:rPr lang="cs-CZ" sz="2400" dirty="0" smtClean="0"/>
              <a:t>Podzimní a zimní aplikace řeší situaci krátkodobě (měsíce),</a:t>
            </a:r>
          </a:p>
          <a:p>
            <a:r>
              <a:rPr lang="cs-CZ" sz="2400" dirty="0" smtClean="0"/>
              <a:t>po dlouhodobé stránce (roky) situaci neřeší, dokonce ji ještě</a:t>
            </a:r>
          </a:p>
          <a:p>
            <a:r>
              <a:rPr lang="cs-CZ" sz="2400" dirty="0" smtClean="0"/>
              <a:t>zhoršuje tím, že varroóza přestavuje stále vyšší a vyšší nebezpečí</a:t>
            </a:r>
          </a:p>
          <a:p>
            <a:r>
              <a:rPr lang="cs-CZ" sz="2400" dirty="0" smtClean="0"/>
              <a:t>a oddálení řešení je stejné, jako </a:t>
            </a:r>
            <a:r>
              <a:rPr lang="cs-CZ" sz="2400" b="1" dirty="0" smtClean="0"/>
              <a:t>dluhová past</a:t>
            </a:r>
            <a:r>
              <a:rPr lang="cs-CZ" sz="2400" dirty="0" smtClean="0"/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nza\Desktop\Prezentace\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3000"/>
            <a:ext cx="7620000" cy="5715000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Co je tedy špatně na stávající metodice?</a:t>
            </a:r>
            <a:endParaRPr lang="cs-CZ" sz="3200" dirty="0"/>
          </a:p>
        </p:txBody>
      </p:sp>
      <p:cxnSp>
        <p:nvCxnSpPr>
          <p:cNvPr id="8" name="Přímá spojovací šipka 7"/>
          <p:cNvCxnSpPr/>
          <p:nvPr/>
        </p:nvCxnSpPr>
        <p:spPr>
          <a:xfrm rot="5400000">
            <a:off x="3714744" y="3643314"/>
            <a:ext cx="1285884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000496" y="264318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0070C0"/>
                </a:solidFill>
              </a:rPr>
              <a:t>2018</a:t>
            </a:r>
            <a:endParaRPr lang="cs-CZ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Co je tedy špatně na stávající metodice?</a:t>
            </a:r>
            <a:endParaRPr lang="cs-CZ" sz="3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8596" y="1500174"/>
            <a:ext cx="86831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Zvyšující selekční tlak vede ke ztrátě funkčnosti dosavadních lidských</a:t>
            </a:r>
          </a:p>
          <a:p>
            <a:r>
              <a:rPr lang="cs-CZ" sz="2400" dirty="0" smtClean="0"/>
              <a:t>zásahů a tak hledáme propracovanější metody ošetřování,</a:t>
            </a:r>
          </a:p>
          <a:p>
            <a:r>
              <a:rPr lang="cs-CZ" sz="2400" dirty="0" smtClean="0"/>
              <a:t>které povedou k přežívání co největšího počtu včelstev, což povede</a:t>
            </a:r>
          </a:p>
          <a:p>
            <a:r>
              <a:rPr lang="cs-CZ" sz="2400" dirty="0" smtClean="0"/>
              <a:t>pouze k tomu, že </a:t>
            </a:r>
            <a:r>
              <a:rPr lang="cs-CZ" sz="2400" b="1" dirty="0" smtClean="0"/>
              <a:t>budeme lépe oddalovat problém, až postoupíme</a:t>
            </a:r>
          </a:p>
          <a:p>
            <a:r>
              <a:rPr lang="cs-CZ" sz="2400" b="1" dirty="0" smtClean="0"/>
              <a:t>o další schod výše</a:t>
            </a:r>
            <a:r>
              <a:rPr lang="cs-CZ" sz="2400" dirty="0" smtClean="0"/>
              <a:t>, což toto postoupení výše povede ke ztrátě</a:t>
            </a:r>
          </a:p>
          <a:p>
            <a:r>
              <a:rPr lang="cs-CZ" sz="2400" dirty="0" smtClean="0"/>
              <a:t>funkčnosti propracovanějších lidských zásahů a tak budeme hledat</a:t>
            </a:r>
          </a:p>
          <a:p>
            <a:r>
              <a:rPr lang="cs-CZ" sz="2400" dirty="0" smtClean="0"/>
              <a:t>další metody ošetřování, které povedou k opětovnému přežívání</a:t>
            </a:r>
          </a:p>
          <a:p>
            <a:r>
              <a:rPr lang="cs-CZ" sz="2400" dirty="0" smtClean="0"/>
              <a:t>co největšího počtu včelstev, což povede pouze k tomu, že budeme</a:t>
            </a:r>
          </a:p>
          <a:p>
            <a:r>
              <a:rPr lang="cs-CZ" sz="2400" dirty="0" smtClean="0"/>
              <a:t>opět lépe oddalovat problém, až postoupíme o další schod výše...</a:t>
            </a:r>
            <a:endParaRPr lang="cs-CZ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nza\Desktop\Prezentace\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00" y="1143000"/>
            <a:ext cx="7620000" cy="5715000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Co je tedy špatně na stávající metodice?</a:t>
            </a:r>
            <a:br>
              <a:rPr lang="cs-CZ" sz="3200" dirty="0" smtClean="0"/>
            </a:br>
            <a:r>
              <a:rPr lang="cs-CZ" sz="3200" dirty="0" smtClean="0"/>
              <a:t>- alternativní cesta</a:t>
            </a:r>
            <a:endParaRPr lang="cs-CZ" sz="3200" dirty="0"/>
          </a:p>
        </p:txBody>
      </p:sp>
      <p:cxnSp>
        <p:nvCxnSpPr>
          <p:cNvPr id="8" name="Přímá spojovací šipka 7"/>
          <p:cNvCxnSpPr/>
          <p:nvPr/>
        </p:nvCxnSpPr>
        <p:spPr>
          <a:xfrm rot="5400000">
            <a:off x="3714744" y="3643314"/>
            <a:ext cx="1285884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000496" y="264318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0070C0"/>
                </a:solidFill>
              </a:rPr>
              <a:t>2018</a:t>
            </a:r>
            <a:endParaRPr lang="cs-CZ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onza\Desktop\x kopi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26"/>
            <a:ext cx="9144000" cy="6286522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6643702" y="5357826"/>
            <a:ext cx="206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</a:rPr>
              <a:t>(Povinnost) aplikace</a:t>
            </a:r>
            <a:endParaRPr lang="cs-CZ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rot="16200000" flipH="1">
            <a:off x="1857356" y="1500174"/>
            <a:ext cx="857256" cy="85725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rot="10800000">
            <a:off x="6429388" y="4857760"/>
            <a:ext cx="1071570" cy="42862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000100" y="1130842"/>
            <a:ext cx="175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</a:rPr>
              <a:t>Rozchov včelstev</a:t>
            </a:r>
            <a:endParaRPr lang="cs-CZ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6" name="Přímá spojovací šipka 25"/>
          <p:cNvCxnSpPr/>
          <p:nvPr/>
        </p:nvCxnSpPr>
        <p:spPr>
          <a:xfrm rot="10800000" flipV="1">
            <a:off x="6357950" y="2214554"/>
            <a:ext cx="1000132" cy="5715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6715140" y="1857364"/>
            <a:ext cx="24984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Úhyny včelstev </a:t>
            </a:r>
            <a:r>
              <a:rPr lang="cs-CZ" sz="1200" dirty="0" smtClean="0"/>
              <a:t>(srpen až září)</a:t>
            </a:r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r>
              <a:rPr lang="cs-CZ" sz="1200" dirty="0" smtClean="0"/>
              <a:t>Při správném vyhodnocení situace</a:t>
            </a:r>
          </a:p>
          <a:p>
            <a:r>
              <a:rPr lang="cs-CZ" sz="1200" dirty="0" smtClean="0"/>
              <a:t>v dubnu až červenci hrozí pouze</a:t>
            </a:r>
          </a:p>
          <a:p>
            <a:r>
              <a:rPr lang="cs-CZ" sz="1200" dirty="0" smtClean="0"/>
              <a:t>ojedinělý úhyn</a:t>
            </a:r>
            <a:endParaRPr lang="cs-CZ" sz="1200" dirty="0"/>
          </a:p>
        </p:txBody>
      </p:sp>
      <p:sp>
        <p:nvSpPr>
          <p:cNvPr id="34" name="Nadpis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>
                <a:solidFill>
                  <a:srgbClr val="00B050"/>
                </a:solidFill>
              </a:rPr>
              <a:t>Selekčně*-bezúhynová** metoda</a:t>
            </a:r>
            <a:endParaRPr lang="cs-CZ" sz="3600" b="1" dirty="0">
              <a:solidFill>
                <a:srgbClr val="00B050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rot="16200000" flipV="1">
            <a:off x="3750463" y="2178835"/>
            <a:ext cx="3000396" cy="221457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rot="16200000" flipH="1">
            <a:off x="3536149" y="1107265"/>
            <a:ext cx="928694" cy="14287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872300" y="571480"/>
            <a:ext cx="469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Ošetření/zootechnika </a:t>
            </a:r>
            <a:r>
              <a:rPr lang="cs-CZ" sz="1200" dirty="0" smtClean="0"/>
              <a:t>(červenec (při větším napadení i dříve))</a:t>
            </a:r>
            <a:endParaRPr lang="cs-CZ" sz="1200" dirty="0"/>
          </a:p>
        </p:txBody>
      </p:sp>
      <p:cxnSp>
        <p:nvCxnSpPr>
          <p:cNvPr id="24" name="Přímá spojovací šipka 23"/>
          <p:cNvCxnSpPr/>
          <p:nvPr/>
        </p:nvCxnSpPr>
        <p:spPr>
          <a:xfrm flipV="1">
            <a:off x="2428860" y="1428736"/>
            <a:ext cx="1143008" cy="57150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rot="16200000" flipH="1">
            <a:off x="3143239" y="1142985"/>
            <a:ext cx="928694" cy="2143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1785918" y="642918"/>
            <a:ext cx="17551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Rozchov včelstev</a:t>
            </a:r>
          </a:p>
          <a:p>
            <a:r>
              <a:rPr lang="cs-CZ" sz="1200" dirty="0" smtClean="0"/>
              <a:t>(červen až červenec)</a:t>
            </a:r>
            <a:endParaRPr lang="cs-CZ" sz="1200" dirty="0"/>
          </a:p>
        </p:txBody>
      </p:sp>
      <p:cxnSp>
        <p:nvCxnSpPr>
          <p:cNvPr id="32" name="Přímá spojovací šipka 31"/>
          <p:cNvCxnSpPr/>
          <p:nvPr/>
        </p:nvCxnSpPr>
        <p:spPr>
          <a:xfrm rot="16200000" flipV="1">
            <a:off x="3178959" y="2178835"/>
            <a:ext cx="857256" cy="5000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2786050" y="2857496"/>
            <a:ext cx="20114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- Sledování včelstev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cs-CZ" dirty="0" smtClean="0"/>
              <a:t>VSH testy</a:t>
            </a:r>
          </a:p>
          <a:p>
            <a:r>
              <a:rPr lang="cs-CZ" sz="1200" dirty="0" smtClean="0"/>
              <a:t>(duben až červenec)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0" y="6273225"/>
            <a:ext cx="7799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*</a:t>
            </a:r>
            <a:r>
              <a:rPr lang="en-US" sz="1600" dirty="0" smtClean="0"/>
              <a:t> </a:t>
            </a:r>
            <a:r>
              <a:rPr lang="cs-CZ" sz="1600" dirty="0" smtClean="0"/>
              <a:t>S cílem nalezení toho nejodolnějšího</a:t>
            </a:r>
            <a:r>
              <a:rPr lang="en-US" sz="1600" dirty="0" smtClean="0"/>
              <a:t> </a:t>
            </a:r>
            <a:r>
              <a:rPr lang="cs-CZ" sz="1600" dirty="0" smtClean="0"/>
              <a:t>včelstva vůči varroóze a DWV – </a:t>
            </a:r>
            <a:r>
              <a:rPr lang="cs-CZ" sz="1600" b="1" dirty="0" smtClean="0"/>
              <a:t>individuální zaměření</a:t>
            </a:r>
          </a:p>
          <a:p>
            <a:r>
              <a:rPr lang="cs-CZ" sz="1600" dirty="0" smtClean="0"/>
              <a:t>**</a:t>
            </a:r>
            <a:r>
              <a:rPr lang="en-US" sz="1600" dirty="0" smtClean="0"/>
              <a:t> </a:t>
            </a:r>
            <a:r>
              <a:rPr lang="cs-CZ" sz="1600" dirty="0" smtClean="0"/>
              <a:t>Bezúhynová při pečlivé přípravě a při pečlivém sledováním včelstev v sezóně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Čeho metoda využívá?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1472" y="1857364"/>
            <a:ext cx="82074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Varroóza ve spojení s DWV sice dokáže zlikvidovat v průměru</a:t>
            </a:r>
          </a:p>
          <a:p>
            <a:r>
              <a:rPr lang="cs-CZ" sz="2400" dirty="0" smtClean="0"/>
              <a:t>až 97% včelstev, ale zároveň </a:t>
            </a:r>
            <a:r>
              <a:rPr lang="cs-CZ" sz="2400" b="1" dirty="0" smtClean="0"/>
              <a:t>má velkou výhodu v tom,</a:t>
            </a:r>
          </a:p>
          <a:p>
            <a:r>
              <a:rPr lang="cs-CZ" sz="2400" b="1" dirty="0" smtClean="0"/>
              <a:t>že je to viditelná nemoc a kolapsy přichází podle vzorce</a:t>
            </a:r>
            <a:r>
              <a:rPr lang="cs-CZ" sz="2400" dirty="0" smtClean="0"/>
              <a:t>.</a:t>
            </a:r>
          </a:p>
          <a:p>
            <a:r>
              <a:rPr lang="cs-CZ" sz="2400" dirty="0" smtClean="0"/>
              <a:t>Tzn. kdykoliv můžeme provést vyhodnocení napadení včelstva,</a:t>
            </a:r>
          </a:p>
          <a:p>
            <a:r>
              <a:rPr lang="cs-CZ" sz="2400" dirty="0" smtClean="0"/>
              <a:t>odhadnout následující průběh a pravděpodobnost úmrtí daného</a:t>
            </a:r>
          </a:p>
          <a:p>
            <a:r>
              <a:rPr lang="cs-CZ" sz="2400" dirty="0" smtClean="0"/>
              <a:t>včelstva. Taktéž můžeme podle míry napadení provést zásah</a:t>
            </a:r>
          </a:p>
          <a:p>
            <a:r>
              <a:rPr lang="cs-CZ" sz="2400" dirty="0" smtClean="0"/>
              <a:t>v takové míře, abychom dané včelstvo zachránili a nepřišli</a:t>
            </a:r>
          </a:p>
          <a:p>
            <a:r>
              <a:rPr lang="cs-CZ" sz="2400" dirty="0" smtClean="0"/>
              <a:t>o ekonomickou stránku.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Projev nemocného včelstva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1472" y="1857364"/>
            <a:ext cx="598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Klinické projevy viru DWV</a:t>
            </a:r>
          </a:p>
          <a:p>
            <a:r>
              <a:rPr lang="cs-CZ" sz="2400" dirty="0" smtClean="0"/>
              <a:t>Nízký stupeň VSH aktivity</a:t>
            </a:r>
          </a:p>
          <a:p>
            <a:r>
              <a:rPr lang="cs-CZ" sz="2400" dirty="0" smtClean="0"/>
              <a:t>Vysoké zamoření úlů varroózou v krátkém čase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VSH </a:t>
            </a:r>
            <a:r>
              <a:rPr lang="cs-CZ" sz="2000" dirty="0" smtClean="0"/>
              <a:t>(Varroa Senzitivní Hygiena)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1472" y="1857364"/>
            <a:ext cx="797667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cs-CZ" sz="2400" dirty="0" smtClean="0"/>
              <a:t> Klíčková vlastnost v obraně včelstva proti roztočům,</a:t>
            </a:r>
          </a:p>
          <a:p>
            <a:r>
              <a:rPr lang="cs-CZ" sz="2400" dirty="0" smtClean="0"/>
              <a:t>   </a:t>
            </a:r>
            <a:r>
              <a:rPr lang="cs-CZ" sz="2400" b="1" dirty="0" smtClean="0"/>
              <a:t>vyskytující se také u naší včely</a:t>
            </a:r>
          </a:p>
          <a:p>
            <a:pPr>
              <a:buFontTx/>
              <a:buChar char="-"/>
            </a:pPr>
            <a:r>
              <a:rPr lang="cs-CZ" sz="2400" dirty="0" smtClean="0"/>
              <a:t> Vysoká dědivost (větší než 0,5)</a:t>
            </a:r>
          </a:p>
          <a:p>
            <a:pPr>
              <a:buFontTx/>
              <a:buChar char="-"/>
            </a:pPr>
            <a:r>
              <a:rPr lang="cs-CZ" sz="2400" dirty="0" smtClean="0"/>
              <a:t> Špatně odhalitelná (projevy nejsou dobře viditelné)</a:t>
            </a:r>
          </a:p>
          <a:p>
            <a:pPr>
              <a:buFontTx/>
              <a:buChar char="-"/>
            </a:pPr>
            <a:r>
              <a:rPr lang="cs-CZ" sz="2400" dirty="0" smtClean="0"/>
              <a:t> Proměnlivá v rámci roku a také čím větší tlak varroózy je,</a:t>
            </a:r>
          </a:p>
          <a:p>
            <a:r>
              <a:rPr lang="cs-CZ" sz="2400" dirty="0" smtClean="0"/>
              <a:t>   tím aktivněji včelstvo vlastnost využívá, proto při porovnávání</a:t>
            </a:r>
          </a:p>
          <a:p>
            <a:r>
              <a:rPr lang="cs-CZ" sz="2400" dirty="0" smtClean="0"/>
              <a:t>   včelstev musíme s tímto počítat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se situace zhoršuje?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600" dirty="0" smtClean="0"/>
              <a:t>I když je včela úspěšný druh, protože se jako ostatní tvorové, které na planetě potkáváme, dožila dnešní doby, přesto je včelstvo křehkým organismem, které je úzce spjato s přírodou a nejde mu o nic jiného, než pouze přežít.</a:t>
            </a:r>
          </a:p>
          <a:p>
            <a:r>
              <a:rPr lang="cs-CZ" sz="2600" dirty="0" smtClean="0"/>
              <a:t>V případě, že přestaneme ctít přírodní zákonitosti, dojde beze sporu ke kolapsům. Ke kolapsům nyní dochází, takže kde je problém? Naši dědové také chovali včelstva v přístupných úlech, také točili med, měli nejčastěji pouze několik úlů a o včelstva se nemuseli starat tak, jak se my nyní staráme, přesto oni kolapsy neměli a my je máme.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VSH </a:t>
            </a:r>
            <a:r>
              <a:rPr lang="cs-CZ" sz="2000" dirty="0" smtClean="0"/>
              <a:t>(Varroa Senzitivní Hygiena)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1472" y="1857364"/>
            <a:ext cx="871142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cs-CZ" sz="2400" dirty="0" smtClean="0"/>
              <a:t> Včelstvo reaguje na plodné samičky roztoče uvnitř zavíčkované</a:t>
            </a:r>
          </a:p>
          <a:p>
            <a:r>
              <a:rPr lang="cs-CZ" sz="2400" dirty="0" smtClean="0"/>
              <a:t>buňky, kde se nachází kukla zhruba ve stádiu 18. dne vývoje</a:t>
            </a:r>
          </a:p>
          <a:p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 Včelstvo nereaguje na neplodné samičky roztoče</a:t>
            </a:r>
          </a:p>
          <a:p>
            <a:r>
              <a:rPr lang="cs-CZ" sz="2400" dirty="0" smtClean="0"/>
              <a:t>(které nepředstavují pro včelstvo nebezpečí, proto kuklu nechají</a:t>
            </a:r>
          </a:p>
          <a:p>
            <a:r>
              <a:rPr lang="cs-CZ" sz="2400" dirty="0" smtClean="0"/>
              <a:t>dovyvinout se). Ukázka dokonalosti přírody, šetrnosti a úspornosti</a:t>
            </a:r>
          </a:p>
          <a:p>
            <a:r>
              <a:rPr lang="cs-CZ" sz="2400" dirty="0" smtClean="0"/>
              <a:t>včelstva, protože likvidace kukly za účelem neplodné samičky pod ní,</a:t>
            </a:r>
          </a:p>
          <a:p>
            <a:r>
              <a:rPr lang="cs-CZ" sz="2400" dirty="0" smtClean="0"/>
              <a:t>by představovalo energetickou ztrátu</a:t>
            </a:r>
          </a:p>
          <a:p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VSH projev se děje až ve fázi kukly, tedy posledního vývojového</a:t>
            </a:r>
          </a:p>
          <a:p>
            <a:r>
              <a:rPr lang="cs-CZ" sz="2400" dirty="0" smtClean="0"/>
              <a:t>stádia včelky, né nymfy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VSH </a:t>
            </a:r>
            <a:r>
              <a:rPr lang="cs-CZ" sz="2000" dirty="0" smtClean="0"/>
              <a:t>(Varroa Senzitivní Hygiena)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1428736"/>
            <a:ext cx="934640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cs-CZ" dirty="0" smtClean="0"/>
              <a:t> V případě, že najdeme odvíčkované nedovyvinuté včely, kde pod tímto plodem najdeme roztoče,</a:t>
            </a:r>
          </a:p>
          <a:p>
            <a:r>
              <a:rPr lang="cs-CZ" dirty="0" smtClean="0"/>
              <a:t>musíme prověřit, zda se jedná o VSH (živou, správně se vyvíjející včelku),</a:t>
            </a:r>
          </a:p>
          <a:p>
            <a:r>
              <a:rPr lang="cs-CZ" dirty="0" smtClean="0"/>
              <a:t>nebo o (v dnešní době zpravidla) virovou náchylnost (mrtvou či špatně se vyvíjející včelku).</a:t>
            </a:r>
          </a:p>
          <a:p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B050"/>
                </a:solidFill>
              </a:rPr>
              <a:t> Pokud nalezneme u odvíčkovaných nedovyvinutých včel plodnou samičku roztoče a potomky</a:t>
            </a:r>
            <a:r>
              <a:rPr lang="en-US" dirty="0" smtClean="0">
                <a:solidFill>
                  <a:srgbClr val="00B050"/>
                </a:solidFill>
              </a:rPr>
              <a:t>,</a:t>
            </a:r>
          </a:p>
          <a:p>
            <a:r>
              <a:rPr lang="cs-CZ" dirty="0" smtClean="0">
                <a:solidFill>
                  <a:srgbClr val="00B050"/>
                </a:solidFill>
              </a:rPr>
              <a:t>p</a:t>
            </a:r>
            <a:r>
              <a:rPr lang="en-US" dirty="0" smtClean="0">
                <a:solidFill>
                  <a:srgbClr val="00B050"/>
                </a:solidFill>
              </a:rPr>
              <a:t>ak se </a:t>
            </a:r>
            <a:r>
              <a:rPr lang="en-US" b="1" dirty="0" smtClean="0">
                <a:solidFill>
                  <a:srgbClr val="00B050"/>
                </a:solidFill>
              </a:rPr>
              <a:t>m</a:t>
            </a:r>
            <a:r>
              <a:rPr lang="cs-CZ" b="1" dirty="0" smtClean="0">
                <a:solidFill>
                  <a:srgbClr val="00B050"/>
                </a:solidFill>
              </a:rPr>
              <a:t>ůže (ale nemusí) </a:t>
            </a:r>
            <a:r>
              <a:rPr lang="cs-CZ" dirty="0" smtClean="0">
                <a:solidFill>
                  <a:srgbClr val="00B050"/>
                </a:solidFill>
              </a:rPr>
              <a:t>jednat o VSH aktivitu.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C00000"/>
                </a:solidFill>
              </a:rPr>
              <a:t> Pokud nalezneme u odvíčkovaných nedovyvinutých včel neplodnou samičku roztoče (může jich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tam být i více), pak se nejedná o VSH aktivitu, ale o aktivitu vyvolanou díky špatně se vyvíjející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včelky. Nejčastěji se však jedná už o mrtvé kukly, které nedokázaly odolat infekční dávce,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kterou dostaly od roztoče a zemřely ještě před vylíhnutím.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C00000"/>
                </a:solidFill>
              </a:rPr>
              <a:t> Pokud nalezneme odvíčkované kukly, pod kterými není žádný roztoč, zpravidla se jedná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o úhyn kukly díky infekční dávce od nemocné kojičky (viry se šíří potravou)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C00000"/>
                </a:solidFill>
              </a:rPr>
              <a:t> Pokud najdeme odvíčkované nymfy či ještě vzpřímené larvy a je pod nimi roztoč, tak i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kdyby se jednalo o plodnou samičku roztoče, nebude se jednat v tomto případě opět o VSH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(ta přichází později, opět půjde o špatný vývoj či už mrtvý plod).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C00000"/>
                </a:solidFill>
              </a:rPr>
              <a:t> Pokud najdeme mix těchto možností, je potřeba včelstvo sledovat, ale spíše se bude jednat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o nemocné/virově náchylné včelstvo.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VSH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1428736"/>
            <a:ext cx="933614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cs-CZ" sz="2400" dirty="0" smtClean="0"/>
              <a:t> Vydali jsme se špatnou cestou, varroóza představuje pouze selekční tlak,</a:t>
            </a:r>
          </a:p>
          <a:p>
            <a:r>
              <a:rPr lang="cs-CZ" sz="2400" dirty="0" smtClean="0"/>
              <a:t>sice nemalý, ale nelze proti ní bojovat lidskými zásahy, musí si to</a:t>
            </a:r>
          </a:p>
          <a:p>
            <a:r>
              <a:rPr lang="cs-CZ" sz="2400" dirty="0" smtClean="0"/>
              <a:t>ať chceme nebo ne vybojovat samotná včela, není jiné cesty.</a:t>
            </a:r>
          </a:p>
          <a:p>
            <a:r>
              <a:rPr lang="cs-CZ" sz="2400" dirty="0" smtClean="0"/>
              <a:t>Udržování nemocných včelstev, které by v přírodě nedokázaly přežit,</a:t>
            </a:r>
          </a:p>
          <a:p>
            <a:r>
              <a:rPr lang="cs-CZ" sz="2400" dirty="0" smtClean="0"/>
              <a:t>vede pouze k oddalování selekce, která stejně jednou bude muset</a:t>
            </a:r>
          </a:p>
          <a:p>
            <a:r>
              <a:rPr lang="cs-CZ" sz="2400" dirty="0" smtClean="0"/>
              <a:t>proběhnout</a:t>
            </a:r>
          </a:p>
          <a:p>
            <a:pPr>
              <a:buFontTx/>
              <a:buChar char="-"/>
            </a:pPr>
            <a:r>
              <a:rPr lang="cs-CZ" sz="2400" b="1" dirty="0" smtClean="0"/>
              <a:t>Udržování při životě nemocná včelstva přináší riziko nabalení dalších</a:t>
            </a:r>
          </a:p>
          <a:p>
            <a:r>
              <a:rPr lang="cs-CZ" sz="2400" b="1" dirty="0" smtClean="0"/>
              <a:t>selekčních tlaků související s tlakem prvním a tím silným dalším</a:t>
            </a:r>
          </a:p>
          <a:p>
            <a:r>
              <a:rPr lang="cs-CZ" sz="2400" b="1" dirty="0" smtClean="0"/>
              <a:t>podkopáním zdravotního stavu našich včelstev (výsledky už každý</a:t>
            </a:r>
          </a:p>
          <a:p>
            <a:r>
              <a:rPr lang="cs-CZ" sz="2400" b="1" dirty="0" smtClean="0"/>
              <a:t>na svých včelnicích začíná vidět)</a:t>
            </a:r>
          </a:p>
          <a:p>
            <a:pPr>
              <a:buFontTx/>
              <a:buChar char="-"/>
            </a:pPr>
            <a:r>
              <a:rPr lang="cs-CZ" sz="2400" dirty="0" smtClean="0"/>
              <a:t> V případě, že přirozená odolnost klesne pod hraniční mez, dojde</a:t>
            </a:r>
          </a:p>
          <a:p>
            <a:r>
              <a:rPr lang="cs-CZ" sz="2400" dirty="0" smtClean="0"/>
              <a:t>v přírodě k vyhynutí druhu a my se k této mezi ne pomalu, ale rychle</a:t>
            </a:r>
          </a:p>
          <a:p>
            <a:r>
              <a:rPr lang="cs-CZ" sz="2400" dirty="0" smtClean="0"/>
              <a:t>blížíme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Co děláme špatně?</a:t>
            </a:r>
            <a:endParaRPr lang="cs-CZ" sz="4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857232"/>
            <a:ext cx="9149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sz="2400" dirty="0" smtClean="0"/>
              <a:t>Obcházíme přírodu na několika úrovních (</a:t>
            </a:r>
            <a:r>
              <a:rPr lang="cs-CZ" sz="2400" dirty="0" smtClean="0">
                <a:solidFill>
                  <a:srgbClr val="C00000"/>
                </a:solidFill>
              </a:rPr>
              <a:t>inseminace</a:t>
            </a:r>
            <a:r>
              <a:rPr lang="cs-CZ" sz="2400" dirty="0" smtClean="0"/>
              <a:t>, </a:t>
            </a:r>
            <a:r>
              <a:rPr lang="cs-CZ" sz="2400" dirty="0" smtClean="0">
                <a:solidFill>
                  <a:srgbClr val="C00000"/>
                </a:solidFill>
              </a:rPr>
              <a:t>převozy včelstev</a:t>
            </a:r>
            <a:r>
              <a:rPr lang="cs-CZ" sz="2400" dirty="0" smtClean="0"/>
              <a:t>,</a:t>
            </a:r>
          </a:p>
          <a:p>
            <a:r>
              <a:rPr lang="cs-CZ" sz="2400" dirty="0" smtClean="0">
                <a:solidFill>
                  <a:srgbClr val="C00000"/>
                </a:solidFill>
              </a:rPr>
              <a:t>nákup matek ze zahraničí</a:t>
            </a:r>
            <a:r>
              <a:rPr lang="cs-CZ" sz="2400" dirty="0" smtClean="0"/>
              <a:t>, </a:t>
            </a:r>
            <a:r>
              <a:rPr lang="cs-CZ" sz="2400" dirty="0" smtClean="0">
                <a:solidFill>
                  <a:srgbClr val="C00000"/>
                </a:solidFill>
              </a:rPr>
              <a:t>nerovnoměrný rozchov</a:t>
            </a:r>
            <a:r>
              <a:rPr lang="cs-CZ" sz="2400" dirty="0" smtClean="0"/>
              <a:t>, </a:t>
            </a:r>
            <a:r>
              <a:rPr lang="cs-CZ" sz="2400" dirty="0" smtClean="0">
                <a:solidFill>
                  <a:srgbClr val="C00000"/>
                </a:solidFill>
              </a:rPr>
              <a:t>léčiva</a:t>
            </a:r>
            <a:r>
              <a:rPr lang="cs-CZ" sz="2400" dirty="0" smtClean="0"/>
              <a:t>)</a:t>
            </a:r>
          </a:p>
          <a:p>
            <a:pPr>
              <a:buFontTx/>
              <a:buChar char="-"/>
            </a:pPr>
            <a:r>
              <a:rPr lang="cs-CZ" sz="2400" dirty="0" smtClean="0"/>
              <a:t> Uržujeme při životě včelstva, která by v přírodě nepřežila</a:t>
            </a:r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457168" y="17859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 děláme dobře?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32" y="2631040"/>
            <a:ext cx="2214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cs-CZ" sz="2400" dirty="0" smtClean="0"/>
              <a:t> Chováme včely</a:t>
            </a:r>
          </a:p>
          <a:p>
            <a:pPr>
              <a:buFontTx/>
              <a:buChar char="-"/>
            </a:pPr>
            <a:r>
              <a:rPr lang="cs-CZ" sz="2400" dirty="0" smtClean="0"/>
              <a:t> ?</a:t>
            </a:r>
          </a:p>
        </p:txBody>
      </p:sp>
      <p:sp>
        <p:nvSpPr>
          <p:cNvPr id="8" name="Nadpis 3"/>
          <p:cNvSpPr txBox="1">
            <a:spLocks/>
          </p:cNvSpPr>
          <p:nvPr/>
        </p:nvSpPr>
        <p:spPr>
          <a:xfrm>
            <a:off x="457168" y="30718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 musíme začít dělat?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32" y="4000504"/>
            <a:ext cx="928568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cs-CZ" sz="2400" dirty="0" smtClean="0"/>
              <a:t> </a:t>
            </a:r>
            <a:r>
              <a:rPr lang="cs-CZ" sz="2400" b="1" dirty="0" smtClean="0">
                <a:solidFill>
                  <a:srgbClr val="00B050"/>
                </a:solidFill>
              </a:rPr>
              <a:t>Rozchovat v prvé řadě místní staré linie </a:t>
            </a:r>
            <a:r>
              <a:rPr lang="cs-CZ" sz="2400" dirty="0" smtClean="0"/>
              <a:t>(vědecky dokázáno, že vydrží</a:t>
            </a:r>
          </a:p>
          <a:p>
            <a:r>
              <a:rPr lang="cs-CZ" sz="2400" dirty="0" smtClean="0"/>
              <a:t>nejvíce)</a:t>
            </a:r>
            <a:r>
              <a:rPr lang="cs-CZ" sz="2400" b="1" dirty="0" smtClean="0">
                <a:solidFill>
                  <a:srgbClr val="00B050"/>
                </a:solidFill>
              </a:rPr>
              <a:t> </a:t>
            </a:r>
            <a:r>
              <a:rPr lang="cs-CZ" sz="2400" dirty="0" smtClean="0"/>
              <a:t>a začít okamžitě </a:t>
            </a:r>
            <a:r>
              <a:rPr lang="cs-CZ" sz="2400" b="1" dirty="0" smtClean="0">
                <a:solidFill>
                  <a:srgbClr val="00B050"/>
                </a:solidFill>
              </a:rPr>
              <a:t>provádět selekci na varroózu a DWV</a:t>
            </a:r>
            <a:r>
              <a:rPr lang="cs-CZ" sz="2400" dirty="0" smtClean="0"/>
              <a:t>,</a:t>
            </a:r>
          </a:p>
          <a:p>
            <a:r>
              <a:rPr lang="cs-CZ" sz="2400" dirty="0" smtClean="0"/>
              <a:t>než se nabalí problém další, což včelu začně ohrožovat na druhové úrovni.</a:t>
            </a:r>
          </a:p>
          <a:p>
            <a:pPr>
              <a:buFontTx/>
              <a:buChar char="-"/>
            </a:pPr>
            <a:r>
              <a:rPr lang="cs-CZ" sz="2400" dirty="0" smtClean="0"/>
              <a:t> Co nejvíce se vrátit k přírodě (jde včelařit moderně na zdravých včelách</a:t>
            </a:r>
          </a:p>
          <a:p>
            <a:r>
              <a:rPr lang="cs-CZ" sz="2400" dirty="0" smtClean="0"/>
              <a:t>nepotřebující žádné vnější zásahy. Tuto situaci známe jak ze zahraničí,</a:t>
            </a:r>
          </a:p>
          <a:p>
            <a:r>
              <a:rPr lang="cs-CZ" sz="2400" dirty="0" smtClean="0"/>
              <a:t>tak od nás. </a:t>
            </a:r>
            <a:r>
              <a:rPr lang="cs-CZ" sz="2400" b="1" dirty="0" smtClean="0"/>
              <a:t>Brzdí nás povinnost podzimní aplikace, včelaři včelařící</a:t>
            </a:r>
          </a:p>
          <a:p>
            <a:r>
              <a:rPr lang="cs-CZ" sz="2400" b="1" dirty="0" smtClean="0"/>
              <a:t>zdravě nemohou veřejně vystoupit</a:t>
            </a:r>
            <a:r>
              <a:rPr lang="cs-CZ" sz="2400" dirty="0" smtClean="0"/>
              <a:t>).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cs-CZ" dirty="0" smtClean="0"/>
              <a:t>Co mám v plánu v roce 2018?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1139595"/>
            <a:ext cx="85290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cs-CZ" sz="2400" dirty="0" smtClean="0"/>
              <a:t> Veřejně mluvit o těchto problémech, dělat přednášky</a:t>
            </a:r>
          </a:p>
          <a:p>
            <a:pPr>
              <a:buFontTx/>
              <a:buChar char="-"/>
            </a:pPr>
            <a:r>
              <a:rPr lang="cs-CZ" sz="2400" dirty="0" smtClean="0"/>
              <a:t> Vyvinout maximální, neutichající úsilí na zrušení nařízené aplikace</a:t>
            </a:r>
          </a:p>
          <a:p>
            <a:pPr>
              <a:buFontTx/>
              <a:buChar char="-"/>
            </a:pPr>
            <a:r>
              <a:rPr lang="cs-CZ" sz="2400" dirty="0" smtClean="0"/>
              <a:t> Věnovat se svým včelkám, zlepšit selekčně-bezúhynovou metodu</a:t>
            </a:r>
          </a:p>
          <a:p>
            <a:r>
              <a:rPr lang="cs-CZ" sz="2400" dirty="0" smtClean="0"/>
              <a:t>   a napsat knihu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Včelky\Fotky\012 - 30.6.2014\DSCF971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76" y="5500702"/>
            <a:ext cx="4943452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Děkuji za pozornost</a:t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peterekj@seznam.cz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se situace zhoršuje?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600" dirty="0" smtClean="0"/>
              <a:t>Před pár lety jsem četl pár desítek let starý úryvek</a:t>
            </a:r>
            <a:br>
              <a:rPr lang="cs-CZ" sz="2600" dirty="0" smtClean="0"/>
            </a:br>
            <a:r>
              <a:rPr lang="cs-CZ" sz="2600" dirty="0" smtClean="0"/>
              <a:t>o nosemě apis, která včelaře tehdy trošku trápila. Bylo tam psáno: včelstvo, které na jaře nemělo pokálené rámky jsme rozchovávali, to, které rámky pokálene mělo v nemalé míře jsme likvidovali.</a:t>
            </a:r>
          </a:p>
          <a:p>
            <a:r>
              <a:rPr lang="cs-CZ" sz="2600" dirty="0" smtClean="0"/>
              <a:t>Proč to naší předci dělali? Zřejmě si uvědomovali, že včelaření má smysl pouze na zdravých včelstvech. Proč to neděláme i my nyní? Který koncept je udržitelnější?</a:t>
            </a:r>
            <a:br>
              <a:rPr lang="cs-CZ" sz="2600" dirty="0" smtClean="0"/>
            </a:br>
            <a:r>
              <a:rPr lang="cs-CZ" sz="2600" dirty="0" smtClean="0"/>
              <a:t>A nebo je to opravdu tak, co se často slyší odevšad, že varroóza je původem z Asie, naše včela vůči ní nemá žádnou obranu a my nemáme ani možnost včelařit jako naší dědové?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Příroda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/>
          </a:bodyPr>
          <a:lstStyle/>
          <a:p>
            <a:r>
              <a:rPr lang="cs-CZ" sz="2600" b="1" dirty="0" smtClean="0"/>
              <a:t>V přírodě existují dvě akce – útok i obrana</a:t>
            </a:r>
          </a:p>
          <a:p>
            <a:pPr>
              <a:buFontTx/>
              <a:buChar char="-"/>
            </a:pPr>
            <a:r>
              <a:rPr lang="cs-CZ" sz="2600" dirty="0" smtClean="0"/>
              <a:t>Útok roztočů na včelstvo netřeba představovat</a:t>
            </a:r>
          </a:p>
          <a:p>
            <a:pPr>
              <a:buFontTx/>
              <a:buChar char="-"/>
            </a:pPr>
            <a:r>
              <a:rPr lang="cs-CZ" sz="2600" dirty="0" smtClean="0"/>
              <a:t>Obrana roztočů spočívá například v rezistenci na tau-Fluvalinát a už i na Amitraz. Nevnímejte rezistence na tyto látky ve špatném světle, ale v tom dobrém. Rezistence se vytvořily krátce od začátku aplikace, přizpůsobení netrvalo tisíce let. Jakto, že roztoči žijí, když od přírody neznali Amitraz ani tau-Fluvalinát? Zamysleme se nad tím, co dokázali, s jakým neurotoxinem se museli vypořádat a úspěšně to zvládli v tak krátké době.</a:t>
            </a:r>
            <a:br>
              <a:rPr lang="cs-CZ" sz="2600" dirty="0" smtClean="0"/>
            </a:br>
            <a:r>
              <a:rPr lang="cs-CZ" sz="2600" dirty="0" smtClean="0"/>
              <a:t>Platí zde pořekadlo, co tě nezabije, to tě posílí?</a:t>
            </a:r>
          </a:p>
          <a:p>
            <a:endParaRPr lang="cs-CZ" sz="2600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Příroda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/>
          </a:bodyPr>
          <a:lstStyle/>
          <a:p>
            <a:r>
              <a:rPr lang="cs-CZ" sz="2600" dirty="0" smtClean="0"/>
              <a:t>K roztočům přistupujeme tvrdě a jsou čím dál nebezpečnější, už změna poměru 66:33 na 83:17 je krásnou ukázkou rychlé adaptace roztočů novým podmínkám. Poměry ukazují, kolik roztočů se přes sezónu vyskytuje ve včelstvu na plodě a mimo plod v jeden okamžik.</a:t>
            </a:r>
          </a:p>
          <a:p>
            <a:r>
              <a:rPr lang="cs-CZ" sz="2600" dirty="0" smtClean="0"/>
              <a:t>Ke včelkám se chováme co nejněžněji, což znamená, že se snažíme, aby všechna přežila, i bohužel ta špatná a pak ta špatná mají díky nám nové špatné potomky a tak dále.</a:t>
            </a:r>
          </a:p>
          <a:p>
            <a:pPr>
              <a:buNone/>
            </a:pPr>
            <a:r>
              <a:rPr lang="cs-CZ" sz="2600" dirty="0" smtClean="0"/>
              <a:t>Kde to vede, nechtělo by to přehodnotit náš přístup? Opravdu je asijský roztoč na evropské včele problém?</a:t>
            </a:r>
          </a:p>
          <a:p>
            <a:endParaRPr lang="cs-CZ" sz="2600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Příroda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/>
          </a:bodyPr>
          <a:lstStyle/>
          <a:p>
            <a:r>
              <a:rPr lang="cs-CZ" sz="2600" dirty="0" smtClean="0"/>
              <a:t>Pakliže bychom měli zmínit nějakou přírodní obranu včely vůči roztočům, tak to je například často zmiňovaná VSH vlastnost a také DWV typu B, kterou máme laboratorně potvrzenou i na naší české včele.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Přizpůsobení se novým podmínkám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1934" y="1071546"/>
            <a:ext cx="4614866" cy="5357850"/>
          </a:xfrm>
        </p:spPr>
        <p:txBody>
          <a:bodyPr>
            <a:normAutofit/>
          </a:bodyPr>
          <a:lstStyle/>
          <a:p>
            <a:r>
              <a:rPr lang="cs-CZ" sz="2600" dirty="0" smtClean="0"/>
              <a:t>Jelikož je naše planeta žívá, neustále se mění, musí se fauna i flóra neustále přizpůsobovat. Zajímavostí je například přeslička, která snese vysoké dávky pesticidů. Důvodem je to, že je na planetě už dlouho, přes 500 mil. let a to, že stále žije ukazuje na to, že za tu dobu zvládla nejednu krizi, prostě ji už jen tak něco nerozhází, ani námi vyrobené pesticidy.</a:t>
            </a:r>
          </a:p>
        </p:txBody>
      </p:sp>
      <p:pic>
        <p:nvPicPr>
          <p:cNvPr id="1026" name="Picture 2" descr="C:\Users\Honza\Desktop\Equiset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7175"/>
            <a:ext cx="3786182" cy="5710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2014</Words>
  <Application>Microsoft Office PowerPoint</Application>
  <PresentationFormat>Předvádění na obrazovce (4:3)</PresentationFormat>
  <Paragraphs>218</Paragraphs>
  <Slides>46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Motiv sady Office</vt:lpstr>
      <vt:lpstr>Hledání odolnějších včelstev nejen proti varroóze</vt:lpstr>
      <vt:lpstr>OBSAH</vt:lpstr>
      <vt:lpstr>Důvod přednášky, důvod hledání odolnějších včelstev</vt:lpstr>
      <vt:lpstr>Proč se situace zhoršuje?</vt:lpstr>
      <vt:lpstr>Proč se situace zhoršuje?</vt:lpstr>
      <vt:lpstr>Příroda</vt:lpstr>
      <vt:lpstr>Příroda</vt:lpstr>
      <vt:lpstr>Příroda</vt:lpstr>
      <vt:lpstr>Přizpůsobení se novým podmínkám</vt:lpstr>
      <vt:lpstr>Selekce</vt:lpstr>
      <vt:lpstr>Selekce</vt:lpstr>
      <vt:lpstr>Selekce</vt:lpstr>
      <vt:lpstr>Selekce</vt:lpstr>
      <vt:lpstr>Selekce</vt:lpstr>
      <vt:lpstr>Přirozená selekce - Cesta přírody </vt:lpstr>
      <vt:lpstr>Přirozená selekce - Cesta přírody - Selekce na varroózu (selekční tlak +/-90%)</vt:lpstr>
      <vt:lpstr>Přirozená selekce - Cesta přírody - Selekce na varroózu (selekční tlak +/- 90%)</vt:lpstr>
      <vt:lpstr>Přirozená selekce - Cesta přírody - Selekce na varroózu (selekční tlak +/- 90%)</vt:lpstr>
      <vt:lpstr>Přirozená selekce - Cesta přírody - Selekce na varroózu (selekční tlak +/- 90%)</vt:lpstr>
      <vt:lpstr>Přirozená selekce - Cesta přírody - Selekce na varroózu (selekční tlak +/- 90%) - po zhruba 7mi letech od začátku problému - Pouze nepatrné snížení genetické diverzity (dokázáno věděcky) </vt:lpstr>
      <vt:lpstr>Přirozená selekce - Cesta přírody - Selekce na DWV (selekční tlak +/- 70%)</vt:lpstr>
      <vt:lpstr>Přirozená selekce - Cesta přírody - Selekce na DWV (selekční tlak +/- 70%)</vt:lpstr>
      <vt:lpstr>Přirozená selekce - Cesta přírody - Selekce na DWV (selekční tlak +/- 70%) -  po zhruba čtyř letech od začátku problému - Takřka žádné snížení genetické diverzity</vt:lpstr>
      <vt:lpstr>Dosavadní nepřirozený vývoj</vt:lpstr>
      <vt:lpstr>Dosavadní nepřirozený vývoj -  Pozastavení selekce na varroózu (selekční tlak +/- 90%)</vt:lpstr>
      <vt:lpstr>Dosavadní nepřirozený vývoj -  Pozastavení selekce na varroózu (selekční tlak +/- 90%) a na DWV (selekční tlak +/- 70%)</vt:lpstr>
      <vt:lpstr>Blíží se další selekční tlaky související s varroózou, například VDV (Varroa Destructor Virus), co by se stalo, kdyby měl stejný selekční tlak jako DWV (virus deformovaných křídel)?</vt:lpstr>
      <vt:lpstr>Hypotetický nepřirozený vývoj po 3. selekčním tlaku na VDV (selekční tlak +/- 70% jako u DWV) - Potřeba 3D grafu (převedení z 3D na 2D graf) - Druhové ohrožení včely - Dovolíme to?</vt:lpstr>
      <vt:lpstr>Jak z toho ven?</vt:lpstr>
      <vt:lpstr>Aktuální situace -&gt; podzimní, zimní aplikace</vt:lpstr>
      <vt:lpstr>Aktuální situace -&gt; zvyšování zásahů</vt:lpstr>
      <vt:lpstr>Co je tedy špatně na stávající metodice?</vt:lpstr>
      <vt:lpstr>Co je tedy špatně na stávající metodice?</vt:lpstr>
      <vt:lpstr>Co je tedy špatně na stávající metodice?</vt:lpstr>
      <vt:lpstr>Co je tedy špatně na stávající metodice? - alternativní cesta</vt:lpstr>
      <vt:lpstr>Selekčně*-bezúhynová** metoda</vt:lpstr>
      <vt:lpstr>Čeho metoda využívá?</vt:lpstr>
      <vt:lpstr>Projev nemocného včelstva</vt:lpstr>
      <vt:lpstr>VSH (Varroa Senzitivní Hygiena)</vt:lpstr>
      <vt:lpstr>VSH (Varroa Senzitivní Hygiena)</vt:lpstr>
      <vt:lpstr>VSH (Varroa Senzitivní Hygiena)</vt:lpstr>
      <vt:lpstr>Snímek 42</vt:lpstr>
      <vt:lpstr>Shrnutí</vt:lpstr>
      <vt:lpstr>Co děláme špatně?</vt:lpstr>
      <vt:lpstr>Co mám v plánu v roce 2018?</vt:lpstr>
      <vt:lpstr>Děkuji za pozornost peterekj@seznam.cz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Hledání odolnějších včelstev nejen proti varoóze</dc:title>
  <dc:creator>Honza</dc:creator>
  <cp:lastModifiedBy>Josef</cp:lastModifiedBy>
  <cp:revision>112</cp:revision>
  <dcterms:created xsi:type="dcterms:W3CDTF">2017-12-03T08:42:05Z</dcterms:created>
  <dcterms:modified xsi:type="dcterms:W3CDTF">2018-01-08T18:12:09Z</dcterms:modified>
</cp:coreProperties>
</file>